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9"/>
  </p:notesMasterIdLst>
  <p:sldIdLst>
    <p:sldId id="257" r:id="rId3"/>
    <p:sldId id="338" r:id="rId4"/>
    <p:sldId id="331" r:id="rId5"/>
    <p:sldId id="332" r:id="rId6"/>
    <p:sldId id="313" r:id="rId7"/>
    <p:sldId id="316" r:id="rId8"/>
    <p:sldId id="327" r:id="rId9"/>
    <p:sldId id="335" r:id="rId10"/>
    <p:sldId id="336" r:id="rId11"/>
    <p:sldId id="329" r:id="rId12"/>
    <p:sldId id="320" r:id="rId13"/>
    <p:sldId id="321" r:id="rId14"/>
    <p:sldId id="322" r:id="rId15"/>
    <p:sldId id="323" r:id="rId16"/>
    <p:sldId id="314" r:id="rId17"/>
    <p:sldId id="324" r:id="rId18"/>
  </p:sldIdLst>
  <p:sldSz cx="9906000" cy="6858000" type="A4"/>
  <p:notesSz cx="6669088" cy="9928225"/>
  <p:defaultTextStyle>
    <a:defPPr>
      <a:defRPr lang="ru-RU"/>
    </a:defPPr>
    <a:lvl1pPr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74491" indent="-17457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53744" indent="-39674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432995" indent="-61891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910660" indent="-82520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5176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2211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199246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6281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799" userDrawn="1">
          <p15:clr>
            <a:srgbClr val="A4A3A4"/>
          </p15:clr>
        </p15:guide>
        <p15:guide id="2" orient="horz" pos="4169">
          <p15:clr>
            <a:srgbClr val="A4A3A4"/>
          </p15:clr>
        </p15:guide>
        <p15:guide id="3" pos="6033">
          <p15:clr>
            <a:srgbClr val="A4A3A4"/>
          </p15:clr>
        </p15:guide>
        <p15:guide id="4" pos="20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000FF"/>
    <a:srgbClr val="372929"/>
    <a:srgbClr val="FFFF00"/>
    <a:srgbClr val="2323E3"/>
    <a:srgbClr val="FFCC00"/>
    <a:srgbClr val="9966FF"/>
    <a:srgbClr val="9933FF"/>
    <a:srgbClr val="FF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23904" autoAdjust="0"/>
    <p:restoredTop sz="98243" autoAdjust="0"/>
  </p:normalViewPr>
  <p:slideViewPr>
    <p:cSldViewPr>
      <p:cViewPr>
        <p:scale>
          <a:sx n="100" d="100"/>
          <a:sy n="100" d="100"/>
        </p:scale>
        <p:origin x="276" y="-234"/>
      </p:cViewPr>
      <p:guideLst>
        <p:guide orient="horz" pos="799"/>
        <p:guide orient="horz" pos="4169"/>
        <p:guide pos="6033"/>
        <p:guide pos="2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6663" y="0"/>
            <a:ext cx="28908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CC82E2D-4658-41F8-ABE9-8A2826C31470}" type="datetimeFigureOut">
              <a:rPr lang="ru-RU"/>
              <a:pPr>
                <a:defRPr/>
              </a:pPr>
              <a:t>12.01.2018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47700" y="746125"/>
            <a:ext cx="5373688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750" y="4716463"/>
            <a:ext cx="5335588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6663" y="9429750"/>
            <a:ext cx="2890837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A6D4363F-C2AB-4700-B718-DED958BF2C0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4913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74491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53744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432995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910660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393100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71722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50342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28961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1041909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2379670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49801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2416270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35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5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4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3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1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0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289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C0B4F-F0F5-46FB-A1DB-E3366F05E8ED}" type="datetimeFigureOut">
              <a:rPr lang="ru-RU"/>
              <a:pPr>
                <a:defRPr/>
              </a:pPr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3415E-FC6B-4251-99FC-83BA930520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204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5B964-F64A-438E-A1B0-F3AFE00FF2B6}" type="datetimeFigureOut">
              <a:rPr lang="ru-RU"/>
              <a:pPr>
                <a:defRPr/>
              </a:pPr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3DB87-6A2A-4746-8A19-462B625C3D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9885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8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8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F3EA4-16B8-4455-A454-6F7DBAE6B0B4}" type="datetimeFigureOut">
              <a:rPr lang="ru-RU"/>
              <a:pPr>
                <a:defRPr/>
              </a:pPr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C5708-8673-4824-853F-F4BDEB53FA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7263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95061" y="274411"/>
            <a:ext cx="8915893" cy="58522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F3E3F-5641-4C0B-95B3-040C3673AD15}" type="datetimeFigureOut">
              <a:rPr lang="ru-RU"/>
              <a:pPr>
                <a:defRPr/>
              </a:pPr>
              <a:t>12.01.2018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0938B-3947-4A6B-8093-0A57D9B6EC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3949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31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2276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81257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9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123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43917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2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2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1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1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57914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24472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73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24053-5ACC-42FB-B2E2-A8C775755C88}" type="datetimeFigureOut">
              <a:rPr lang="ru-RU"/>
              <a:pPr>
                <a:defRPr/>
              </a:pPr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9059B-9587-4611-B8A8-F1B9A7BBEC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05782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2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6"/>
            <a:ext cx="5537728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2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30484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3581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58970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4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4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7400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6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9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62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586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448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31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172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034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289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C6AF2-850F-447B-8A3B-77172E7F812A}" type="datetimeFigureOut">
              <a:rPr lang="ru-RU"/>
              <a:pPr>
                <a:defRPr/>
              </a:pPr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09B3F1-C37A-4749-8222-454B9620B6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7419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4BC56-3B82-479C-88AB-C2494DD562D6}" type="datetimeFigureOut">
              <a:rPr lang="ru-RU"/>
              <a:pPr>
                <a:defRPr/>
              </a:pPr>
              <a:t>12.01.2018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2578A-2E97-4D9E-BE80-A78DF2799E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104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2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2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1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1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03F0D-6D1F-4ED3-A9D5-B14B34504120}" type="datetimeFigureOut">
              <a:rPr lang="ru-RU"/>
              <a:pPr>
                <a:defRPr/>
              </a:pPr>
              <a:t>12.01.2018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800F8-48E7-4D47-8152-8EFA04C028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404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F70AE-FBC3-4C8C-829F-A8FC783D1B9F}" type="datetimeFigureOut">
              <a:rPr lang="ru-RU"/>
              <a:pPr>
                <a:defRPr/>
              </a:pPr>
              <a:t>12.01.2018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4C1E3-B5D0-45ED-8F9B-52C7DED4DD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1165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27C21-65EE-4151-9AA4-C643AF5231C2}" type="datetimeFigureOut">
              <a:rPr lang="ru-RU"/>
              <a:pPr>
                <a:defRPr/>
              </a:pPr>
              <a:t>12.01.2018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9B30B-A258-4BFA-9EA2-75040E46D0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2271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2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3" y="273056"/>
            <a:ext cx="5537728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2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624C5-DD96-41EF-8EA7-D39A54EEBC6B}" type="datetimeFigureOut">
              <a:rPr lang="ru-RU"/>
              <a:pPr>
                <a:defRPr/>
              </a:pPr>
              <a:t>12.01.2018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EC2F1-18D9-40F2-8D7C-15E2E2F23F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050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lIns="95722" tIns="47862" rIns="95722" bIns="47862" rtlCol="0">
            <a:normAutofit/>
          </a:bodyPr>
          <a:lstStyle>
            <a:lvl1pPr marL="0" indent="0">
              <a:buNone/>
              <a:defRPr sz="3400"/>
            </a:lvl1pPr>
            <a:lvl2pPr marL="478621" indent="0">
              <a:buNone/>
              <a:defRPr sz="2900"/>
            </a:lvl2pPr>
            <a:lvl3pPr marL="957240" indent="0">
              <a:buNone/>
              <a:defRPr sz="2500"/>
            </a:lvl3pPr>
            <a:lvl4pPr marL="1435860" indent="0">
              <a:buNone/>
              <a:defRPr sz="2100"/>
            </a:lvl4pPr>
            <a:lvl5pPr marL="1914481" indent="0">
              <a:buNone/>
              <a:defRPr sz="2100"/>
            </a:lvl5pPr>
            <a:lvl6pPr marL="2393100" indent="0">
              <a:buNone/>
              <a:defRPr sz="2100"/>
            </a:lvl6pPr>
            <a:lvl7pPr marL="2871722" indent="0">
              <a:buNone/>
              <a:defRPr sz="2100"/>
            </a:lvl7pPr>
            <a:lvl8pPr marL="3350342" indent="0">
              <a:buNone/>
              <a:defRPr sz="2100"/>
            </a:lvl8pPr>
            <a:lvl9pPr marL="3828961" indent="0">
              <a:buNone/>
              <a:defRPr sz="21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275A1-2263-4562-9F8E-7DD5139042BC}" type="datetimeFigureOut">
              <a:rPr lang="ru-RU"/>
              <a:pPr>
                <a:defRPr/>
              </a:pPr>
              <a:t>12.01.2018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D78BB7-C1B2-45BA-BFFF-9EF760058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7515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1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13" tIns="47857" rIns="95713" bIns="478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95300" y="6356357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5BC6AF7F-8B23-4216-947A-AFEADD42EA87}" type="datetimeFigureOut">
              <a:rPr lang="ru-RU"/>
              <a:pPr>
                <a:defRPr/>
              </a:pPr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384550" y="6356357"/>
            <a:ext cx="31369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ctr"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7099300" y="6356357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C14BBEB1-D343-4996-AB0C-DCE6FB9C3A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53744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  <a:lvl2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2pPr>
      <a:lvl3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3pPr>
      <a:lvl4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4pPr>
      <a:lvl5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5pPr>
      <a:lvl6pPr marL="478677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6pPr>
      <a:lvl7pPr marL="957356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7pPr>
      <a:lvl8pPr marL="1436033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8pPr>
      <a:lvl9pPr marL="1914712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9pPr>
    </p:titleStyle>
    <p:bodyStyle>
      <a:lvl1pPr marL="355472" indent="-355472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772834" indent="-293582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91783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69448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150287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632410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1031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89653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68272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62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24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586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448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310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172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034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2896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5782" tIns="47891" rIns="95782" bIns="4789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5782" tIns="47891" rIns="95782" bIns="4789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6"/>
            <a:ext cx="23114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7816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57816" fontAlgn="auto">
                <a:spcBef>
                  <a:spcPts val="0"/>
                </a:spcBef>
                <a:spcAft>
                  <a:spcPts val="0"/>
                </a:spcAft>
              </a:pPr>
              <a:t>12.01.2018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6"/>
            <a:ext cx="31369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7816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6"/>
            <a:ext cx="23114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7816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57816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959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57816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181" indent="-359181" algn="l" defTabSz="957816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8225" indent="-299317" algn="l" defTabSz="957816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270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6177" indent="-239454" algn="l" defTabSz="957816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5085" indent="-239454" algn="l" defTabSz="957816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заставка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Заголовок 4"/>
          <p:cNvSpPr txBox="1">
            <a:spLocks/>
          </p:cNvSpPr>
          <p:nvPr/>
        </p:nvSpPr>
        <p:spPr bwMode="auto">
          <a:xfrm>
            <a:off x="0" y="6524"/>
            <a:ext cx="9906000" cy="6851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3" tIns="47857" rIns="95713" bIns="47857" anchor="ctr"/>
          <a:lstStyle>
            <a:lvl1pPr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ПАСПОРТ ОБЪЕКТА</a:t>
            </a: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МИНИСТЕРСТВА ОБРАЗОВАНИЯ РД</a:t>
            </a: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Адильотарская</a:t>
            </a: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СОШ»</a:t>
            </a: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368038 РД Хасавюртовский район с. </a:t>
            </a:r>
            <a:r>
              <a:rPr lang="ru-RU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Адильотар</a:t>
            </a:r>
            <a:endParaRPr lang="ru-R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0" y="5528672"/>
            <a:ext cx="682308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за отработку:</a:t>
            </a:r>
          </a:p>
          <a:p>
            <a:pPr eaLnBrk="1" hangingPunct="1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u="sng" dirty="0" err="1" smtClean="0">
                <a:latin typeface="Times New Roman" pitchFamily="18" charset="0"/>
                <a:cs typeface="Times New Roman" pitchFamily="18" charset="0"/>
              </a:rPr>
              <a:t>Саитаджиева</a:t>
            </a: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u="sng" dirty="0" err="1" smtClean="0">
                <a:latin typeface="Times New Roman" pitchFamily="18" charset="0"/>
                <a:cs typeface="Times New Roman" pitchFamily="18" charset="0"/>
              </a:rPr>
              <a:t>Мадинат</a:t>
            </a: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u="sng" dirty="0" err="1" smtClean="0">
                <a:latin typeface="Times New Roman" pitchFamily="18" charset="0"/>
                <a:cs typeface="Times New Roman" pitchFamily="18" charset="0"/>
              </a:rPr>
              <a:t>Ярашевна</a:t>
            </a: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</a:t>
            </a:r>
          </a:p>
          <a:p>
            <a:pPr eaLnBrk="1" hangingPunct="1"/>
            <a:r>
              <a:rPr lang="ru-RU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Моб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.: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8-928-592-84-24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4"/>
          <p:cNvSpPr txBox="1">
            <a:spLocks noChangeArrowheads="1"/>
          </p:cNvSpPr>
          <p:nvPr/>
        </p:nvSpPr>
        <p:spPr bwMode="auto">
          <a:xfrm>
            <a:off x="0" y="6804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 «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Адильотарская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СОШ»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чердака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 rot="5400000">
            <a:off x="49894" y="2702360"/>
            <a:ext cx="5328594" cy="2893440"/>
            <a:chOff x="2513013" y="3216275"/>
            <a:chExt cx="7945437" cy="438785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2513013" y="3216275"/>
              <a:ext cx="7945437" cy="4386263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21" name="Группа 109"/>
            <p:cNvGrpSpPr>
              <a:grpSpLocks/>
            </p:cNvGrpSpPr>
            <p:nvPr/>
          </p:nvGrpSpPr>
          <p:grpSpPr bwMode="auto">
            <a:xfrm>
              <a:off x="2514599" y="3217863"/>
              <a:ext cx="7918461" cy="4386262"/>
              <a:chOff x="11012486" y="4158877"/>
              <a:chExt cx="715985" cy="324038"/>
            </a:xfrm>
          </p:grpSpPr>
          <p:cxnSp>
            <p:nvCxnSpPr>
              <p:cNvPr id="22" name="Прямая соединительная линия 21"/>
              <p:cNvCxnSpPr/>
              <p:nvPr/>
            </p:nvCxnSpPr>
            <p:spPr>
              <a:xfrm rot="16200000" flipH="1">
                <a:off x="11370478" y="4161182"/>
                <a:ext cx="0" cy="314355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flipV="1">
                <a:off x="11527657" y="4158877"/>
                <a:ext cx="200813" cy="159482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 flipH="1" flipV="1">
                <a:off x="11527656" y="4318360"/>
                <a:ext cx="200815" cy="164555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6" name="Прямая соединительная линия 25"/>
              <p:cNvCxnSpPr/>
              <p:nvPr/>
            </p:nvCxnSpPr>
            <p:spPr>
              <a:xfrm flipH="1" flipV="1">
                <a:off x="11012487" y="4158877"/>
                <a:ext cx="200814" cy="159483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 flipV="1">
                <a:off x="11012486" y="4318359"/>
                <a:ext cx="200815" cy="164555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</p:grpSp>
      </p:grpSp>
      <p:grpSp>
        <p:nvGrpSpPr>
          <p:cNvPr id="13" name="Группа 12"/>
          <p:cNvGrpSpPr/>
          <p:nvPr/>
        </p:nvGrpSpPr>
        <p:grpSpPr>
          <a:xfrm rot="5400000">
            <a:off x="4599519" y="2702362"/>
            <a:ext cx="5328594" cy="2893440"/>
            <a:chOff x="2513013" y="3216275"/>
            <a:chExt cx="7945437" cy="438785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2513013" y="3216275"/>
              <a:ext cx="7945437" cy="4386263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15" name="Группа 109"/>
            <p:cNvGrpSpPr>
              <a:grpSpLocks/>
            </p:cNvGrpSpPr>
            <p:nvPr/>
          </p:nvGrpSpPr>
          <p:grpSpPr bwMode="auto">
            <a:xfrm>
              <a:off x="2514599" y="3217863"/>
              <a:ext cx="7918461" cy="4386262"/>
              <a:chOff x="11012486" y="4158877"/>
              <a:chExt cx="715985" cy="324038"/>
            </a:xfrm>
          </p:grpSpPr>
          <p:cxnSp>
            <p:nvCxnSpPr>
              <p:cNvPr id="16" name="Прямая соединительная линия 15"/>
              <p:cNvCxnSpPr/>
              <p:nvPr/>
            </p:nvCxnSpPr>
            <p:spPr>
              <a:xfrm rot="16200000" flipH="1">
                <a:off x="11370478" y="4161182"/>
                <a:ext cx="0" cy="314355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 flipV="1">
                <a:off x="11527657" y="4158877"/>
                <a:ext cx="200813" cy="159482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 flipH="1" flipV="1">
                <a:off x="11527656" y="4318360"/>
                <a:ext cx="200815" cy="164555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 flipH="1" flipV="1">
                <a:off x="11012487" y="4158877"/>
                <a:ext cx="200814" cy="159483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8" name="Прямая соединительная линия 27"/>
              <p:cNvCxnSpPr/>
              <p:nvPr/>
            </p:nvCxnSpPr>
            <p:spPr>
              <a:xfrm flipV="1">
                <a:off x="11012486" y="4318359"/>
                <a:ext cx="200815" cy="164555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</p:grpSp>
      </p:grpSp>
      <p:sp>
        <p:nvSpPr>
          <p:cNvPr id="29" name="Прямоугольник 28"/>
          <p:cNvSpPr/>
          <p:nvPr/>
        </p:nvSpPr>
        <p:spPr>
          <a:xfrm>
            <a:off x="2072688" y="980728"/>
            <a:ext cx="10305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 корпус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609191" y="1052736"/>
            <a:ext cx="10305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 корпус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33376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3" name="Group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10311920"/>
              </p:ext>
            </p:extLst>
          </p:nvPr>
        </p:nvGraphicFramePr>
        <p:xfrm>
          <a:off x="-15552" y="998538"/>
          <a:ext cx="9937103" cy="8531747"/>
        </p:xfrm>
        <a:graphic>
          <a:graphicData uri="http://schemas.openxmlformats.org/drawingml/2006/table">
            <a:tbl>
              <a:tblPr/>
              <a:tblGrid>
                <a:gridCol w="720082"/>
                <a:gridCol w="5692928"/>
                <a:gridCol w="3524093"/>
              </a:tblGrid>
              <a:tr h="8088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1" marR="99051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1" marR="99051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1" marR="99051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06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9051" marR="99051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L="99051" marR="99051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</a:p>
                  </a:txBody>
                  <a:tcPr marL="99051" marR="99051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6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9051" marR="99051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L="99051" marR="99051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степень огнестойкости</a:t>
                      </a:r>
                    </a:p>
                  </a:txBody>
                  <a:tcPr marL="99051" marR="99051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088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L="99051" marR="99051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99051" marR="99051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Педагогический и тех. состав -40чел;                               учащихся - 271чел.;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1 (охрана)</a:t>
                      </a:r>
                    </a:p>
                  </a:txBody>
                  <a:tcPr marL="99051" marR="99051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199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1" marR="99051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1" marR="99051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1-й корпус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 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3,50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30,5х16,2 м;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2-й корпус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 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3,50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38,5х10,5 м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1" marR="99051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818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1" marR="99051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1" marR="99051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1" marR="99051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4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 «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Адильотарская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СОШ»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oup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45274009"/>
              </p:ext>
            </p:extLst>
          </p:nvPr>
        </p:nvGraphicFramePr>
        <p:xfrm>
          <a:off x="96098" y="999399"/>
          <a:ext cx="9713460" cy="6215364"/>
        </p:xfrm>
        <a:graphic>
          <a:graphicData uri="http://schemas.openxmlformats.org/drawingml/2006/table">
            <a:tbl>
              <a:tblPr/>
              <a:tblGrid>
                <a:gridCol w="608432"/>
                <a:gridCol w="5688632"/>
                <a:gridCol w="3416396"/>
              </a:tblGrid>
              <a:tr h="7827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70760" marR="70760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70760" marR="70760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70760" marR="70760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397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70760" marR="70760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70760" marR="70760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70760" marR="70760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355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60" marR="70760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70760" marR="70760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60" marR="70760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4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 «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Адильотарская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СОШ»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91435609"/>
              </p:ext>
            </p:extLst>
          </p:nvPr>
        </p:nvGraphicFramePr>
        <p:xfrm>
          <a:off x="71946" y="987913"/>
          <a:ext cx="9753323" cy="8931784"/>
        </p:xfrm>
        <a:graphic>
          <a:graphicData uri="http://schemas.openxmlformats.org/drawingml/2006/table">
            <a:tbl>
              <a:tblPr/>
              <a:tblGrid>
                <a:gridCol w="612832"/>
                <a:gridCol w="5730943"/>
                <a:gridCol w="3409548"/>
              </a:tblGrid>
              <a:tr h="8088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4993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нормальногорючие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умеренноопасные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01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01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0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дымоудаления.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электрощитовой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Газ есть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3469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7056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1; ПВ-1(50 куб.м.)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4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 «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Адильотарская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СОШ»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8177301"/>
              </p:ext>
            </p:extLst>
          </p:nvPr>
        </p:nvGraphicFramePr>
        <p:xfrm>
          <a:off x="63852" y="989351"/>
          <a:ext cx="9777600" cy="3414695"/>
        </p:xfrm>
        <a:graphic>
          <a:graphicData uri="http://schemas.openxmlformats.org/drawingml/2006/table">
            <a:tbl>
              <a:tblPr/>
              <a:tblGrid>
                <a:gridCol w="610356"/>
                <a:gridCol w="5686584"/>
                <a:gridCol w="3480660"/>
              </a:tblGrid>
              <a:tr h="8088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1675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автоцистерны: с установкой на ПВ- расстояние 5 м.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01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881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Автоматическая пожарная сигнализация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«Гранит – 5».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Сигнал выведен на улицу. 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4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 «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Адильотарская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СОШ»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7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091264263"/>
              </p:ext>
            </p:extLst>
          </p:nvPr>
        </p:nvGraphicFramePr>
        <p:xfrm>
          <a:off x="128590" y="1021722"/>
          <a:ext cx="9648826" cy="4325941"/>
        </p:xfrm>
        <a:graphic>
          <a:graphicData uri="http://schemas.openxmlformats.org/drawingml/2006/table">
            <a:tbl>
              <a:tblPr/>
              <a:tblGrid>
                <a:gridCol w="602975"/>
                <a:gridCol w="2187311"/>
                <a:gridCol w="3178436"/>
                <a:gridCol w="3680104"/>
              </a:tblGrid>
              <a:tr h="528409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889000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21.04.2015 (Плановая)</a:t>
                      </a: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ОНД по Хасавюртовскому району</a:t>
                      </a: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Предписание №5/1/1 от 21.04.2015г.</a:t>
                      </a: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21.01.2016 (Плановая)</a:t>
                      </a: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ОНД по Хасавюртовскому району</a:t>
                      </a: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Предписание № 6/1/1   от 21.01.2016г.</a:t>
                      </a: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04.02.2017 (Плановая)</a:t>
                      </a: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ОНД по Хасавюртовскому району</a:t>
                      </a: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Предписание № 7/1/1    </a:t>
                      </a: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04.02.2017г.</a:t>
                      </a: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5339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5339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7" marR="2751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4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 «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Адильотарская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СОШ»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(лист учёта проверки надзорными органами)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4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Адильотарская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СОШ»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(декларация пожарной безопасности)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Декларация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3844" y="928670"/>
            <a:ext cx="4193462" cy="5929330"/>
          </a:xfrm>
          <a:prstGeom prst="rect">
            <a:avLst/>
          </a:prstGeom>
        </p:spPr>
      </p:pic>
      <p:pic>
        <p:nvPicPr>
          <p:cNvPr id="7" name="Рисунок 6" descr="Декларация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95876" y="1142984"/>
            <a:ext cx="3890320" cy="55007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Паспорт тит.лист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173" y="0"/>
            <a:ext cx="959365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4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РФ</a:t>
            </a: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 «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Адильотарская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СОШ»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(содержание)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828315"/>
              </p:ext>
            </p:extLst>
          </p:nvPr>
        </p:nvGraphicFramePr>
        <p:xfrm>
          <a:off x="236578" y="1124744"/>
          <a:ext cx="9468948" cy="328067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813406"/>
                <a:gridCol w="655542"/>
              </a:tblGrid>
              <a:tr h="53808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016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endParaRPr lang="ru-RU" sz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016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Слайда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</a:tr>
              <a:tr h="295792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95792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Космический снимок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95792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Схема</a:t>
                      </a: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расположения объекта на местности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335770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расположения объекта на местности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92585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План-эвакуации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7-8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92585">
                <a:tc>
                  <a:txBody>
                    <a:bodyPr/>
                    <a:lstStyle/>
                    <a:p>
                      <a:pPr marL="3810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чердака объекта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358726">
                <a:tc>
                  <a:txBody>
                    <a:bodyPr/>
                    <a:lstStyle/>
                    <a:p>
                      <a:pPr marL="3810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Оперативно-технические характеристики объекта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10-13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89377">
                <a:tc>
                  <a:txBody>
                    <a:bodyPr/>
                    <a:lstStyle/>
                    <a:p>
                      <a:pPr marL="3810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Лист учета проверки надзорными органами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14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86168">
                <a:tc>
                  <a:txBody>
                    <a:bodyPr/>
                    <a:lstStyle/>
                    <a:p>
                      <a:pPr marL="3810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Декларация пожарной безопасности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3809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6"/>
          <p:cNvPicPr>
            <a:picLocks noChangeAspect="1" noChangeArrowheads="1"/>
          </p:cNvPicPr>
          <p:nvPr/>
        </p:nvPicPr>
        <p:blipFill>
          <a:blip r:embed="rId2" cstate="print"/>
          <a:srcRect l="15893" t="30143" r="7321" b="17000"/>
          <a:stretch>
            <a:fillRect/>
          </a:stretch>
        </p:blipFill>
        <p:spPr bwMode="auto">
          <a:xfrm>
            <a:off x="-8596" y="913115"/>
            <a:ext cx="1145173" cy="553232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0" y="6804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Адильотарская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СОШ»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снимок)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776287">
            <a:off x="4205358" y="4865672"/>
            <a:ext cx="792089" cy="55267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/>
          <p:nvPr/>
        </p:nvPicPr>
        <p:blipFill>
          <a:blip r:embed="rId3" cstate="print"/>
          <a:srcRect t="14149" r="-280" b="3821"/>
          <a:stretch>
            <a:fillRect/>
          </a:stretch>
        </p:blipFill>
        <p:spPr bwMode="auto">
          <a:xfrm>
            <a:off x="0" y="908720"/>
            <a:ext cx="9906000" cy="594928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Прямоугольник 13"/>
          <p:cNvSpPr/>
          <p:nvPr/>
        </p:nvSpPr>
        <p:spPr>
          <a:xfrm>
            <a:off x="8077575" y="4820964"/>
            <a:ext cx="1828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pt-BR" u="sng" dirty="0" smtClean="0">
                <a:solidFill>
                  <a:srgbClr val="FFFF00"/>
                </a:solidFill>
              </a:rPr>
              <a:t>43°2</a:t>
            </a:r>
            <a:r>
              <a:rPr lang="ru-RU" u="sng" dirty="0" smtClean="0">
                <a:solidFill>
                  <a:srgbClr val="FFFF00"/>
                </a:solidFill>
              </a:rPr>
              <a:t>7</a:t>
            </a:r>
            <a:r>
              <a:rPr lang="pt-BR" u="sng" dirty="0" smtClean="0">
                <a:solidFill>
                  <a:srgbClr val="FFFF00"/>
                </a:solidFill>
              </a:rPr>
              <a:t>′</a:t>
            </a:r>
            <a:r>
              <a:rPr lang="ru-RU" u="sng" dirty="0" smtClean="0">
                <a:solidFill>
                  <a:srgbClr val="FFFF00"/>
                </a:solidFill>
              </a:rPr>
              <a:t>35</a:t>
            </a:r>
            <a:r>
              <a:rPr lang="pt-BR" u="sng" dirty="0" smtClean="0">
                <a:solidFill>
                  <a:srgbClr val="FFFF00"/>
                </a:solidFill>
              </a:rPr>
              <a:t>″ с. ш.</a:t>
            </a:r>
            <a:r>
              <a:rPr lang="ru-RU" u="sng" dirty="0" smtClean="0">
                <a:solidFill>
                  <a:srgbClr val="FFFF00"/>
                </a:solidFill>
              </a:rPr>
              <a:t>              </a:t>
            </a:r>
            <a:r>
              <a:rPr lang="pt-BR" u="sng" dirty="0" smtClean="0">
                <a:solidFill>
                  <a:srgbClr val="FFFF00"/>
                </a:solidFill>
              </a:rPr>
              <a:t>46°</a:t>
            </a:r>
            <a:r>
              <a:rPr lang="ru-RU" u="sng" dirty="0" smtClean="0">
                <a:solidFill>
                  <a:srgbClr val="FFFF00"/>
                </a:solidFill>
              </a:rPr>
              <a:t>4</a:t>
            </a:r>
            <a:r>
              <a:rPr lang="pt-BR" u="sng" dirty="0" smtClean="0">
                <a:solidFill>
                  <a:srgbClr val="FFFF00"/>
                </a:solidFill>
              </a:rPr>
              <a:t>0′</a:t>
            </a:r>
            <a:r>
              <a:rPr lang="ru-RU" u="sng" dirty="0" smtClean="0">
                <a:solidFill>
                  <a:srgbClr val="FFFF00"/>
                </a:solidFill>
              </a:rPr>
              <a:t>27</a:t>
            </a:r>
            <a:r>
              <a:rPr lang="pt-BR" u="sng" dirty="0" smtClean="0">
                <a:solidFill>
                  <a:srgbClr val="FFFF00"/>
                </a:solidFill>
              </a:rPr>
              <a:t>″ в. д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15" name="Выноска 1 197"/>
          <p:cNvSpPr>
            <a:spLocks/>
          </p:cNvSpPr>
          <p:nvPr/>
        </p:nvSpPr>
        <p:spPr bwMode="auto">
          <a:xfrm>
            <a:off x="8" y="908720"/>
            <a:ext cx="3835155" cy="1036836"/>
          </a:xfrm>
          <a:prstGeom prst="borderCallout1">
            <a:avLst>
              <a:gd name="adj1" fmla="val 98257"/>
              <a:gd name="adj2" fmla="val 99534"/>
              <a:gd name="adj3" fmla="val 225658"/>
              <a:gd name="adj4" fmla="val 124182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/>
            <a:r>
              <a:rPr lang="ru-RU" sz="105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МКОУ  « </a:t>
            </a:r>
            <a:r>
              <a:rPr lang="ru-RU" sz="105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Адильотарская</a:t>
            </a:r>
            <a:r>
              <a:rPr lang="ru-RU" sz="105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СОШ»</a:t>
            </a:r>
            <a:endParaRPr lang="ru-RU" sz="105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368038 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РД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Хасавюртовский 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район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Адильотар</a:t>
            </a:r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Адрес: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___________________</a:t>
            </a:r>
            <a:endParaRPr lang="ru-RU" sz="1000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Сотовый  телефон  </a:t>
            </a:r>
            <a:r>
              <a:rPr lang="ru-RU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8-928-592-84-24</a:t>
            </a:r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Глава администрации МО «сельсовет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Адильотарский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» –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Джумалиев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Тагир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Абдулнасирович</a:t>
            </a:r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моб:8(928) 288-01-17</a:t>
            </a:r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1776287">
            <a:off x="4687293" y="3336528"/>
            <a:ext cx="646239" cy="55267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8283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550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20237481"/>
              </p:ext>
            </p:extLst>
          </p:nvPr>
        </p:nvGraphicFramePr>
        <p:xfrm>
          <a:off x="7" y="5877273"/>
          <a:ext cx="9896855" cy="1679194"/>
        </p:xfrm>
        <a:graphic>
          <a:graphicData uri="http://schemas.openxmlformats.org/drawingml/2006/table">
            <a:tbl>
              <a:tblPr/>
              <a:tblGrid>
                <a:gridCol w="879720"/>
                <a:gridCol w="879720"/>
                <a:gridCol w="813393"/>
                <a:gridCol w="616152"/>
                <a:gridCol w="1085688"/>
                <a:gridCol w="907648"/>
                <a:gridCol w="1745477"/>
                <a:gridCol w="1741986"/>
                <a:gridCol w="1227071"/>
              </a:tblGrid>
              <a:tr h="174654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74244" marR="742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73604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постр-ки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4" marR="742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послед. кап. ремонта</a:t>
                      </a:r>
                    </a:p>
                  </a:txBody>
                  <a:tcPr marL="74244" marR="742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Кол-во этажей</a:t>
                      </a:r>
                    </a:p>
                  </a:txBody>
                  <a:tcPr marL="74244" marR="742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Общ.выс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74244" marR="742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геометрич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(Жилого здания)</a:t>
                      </a:r>
                    </a:p>
                  </a:txBody>
                  <a:tcPr marL="74244" marR="742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Общ.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площ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компл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74244" marR="742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Среднее количество нахождения людей / персонала в здании (чел.)</a:t>
                      </a:r>
                    </a:p>
                  </a:txBody>
                  <a:tcPr marL="74244" marR="742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людей / персонала находящихся в здании круглосуточно</a:t>
                      </a:r>
                    </a:p>
                  </a:txBody>
                  <a:tcPr marL="74244" marR="742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74244" marR="742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63093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1968                 1956</a:t>
                      </a:r>
                    </a:p>
                  </a:txBody>
                  <a:tcPr marL="74244" marR="742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2013                    2009</a:t>
                      </a:r>
                    </a:p>
                  </a:txBody>
                  <a:tcPr marL="74244" marR="742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1                             1</a:t>
                      </a:r>
                    </a:p>
                  </a:txBody>
                  <a:tcPr marL="74244" marR="742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3,м               3,2м</a:t>
                      </a:r>
                    </a:p>
                  </a:txBody>
                  <a:tcPr marL="74244" marR="742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30,5х16,2 м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38,5х10,5 м</a:t>
                      </a:r>
                    </a:p>
                  </a:txBody>
                  <a:tcPr marL="74244" marR="742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494,1               404 м</a:t>
                      </a:r>
                      <a:r>
                        <a:rPr kumimoji="0" lang="ru-RU" sz="9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4" marR="742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40/271 (всего)</a:t>
                      </a:r>
                    </a:p>
                  </a:txBody>
                  <a:tcPr marL="74244" marR="742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2                                                             2</a:t>
                      </a:r>
                    </a:p>
                  </a:txBody>
                  <a:tcPr marL="74244" marR="742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2                                         2</a:t>
                      </a:r>
                    </a:p>
                  </a:txBody>
                  <a:tcPr marL="74244" marR="742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71" name="Прямоугольник 70"/>
          <p:cNvSpPr/>
          <p:nvPr/>
        </p:nvSpPr>
        <p:spPr>
          <a:xfrm>
            <a:off x="8841432" y="4005064"/>
            <a:ext cx="572950" cy="214314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25 км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4"/>
          <p:cNvSpPr txBox="1">
            <a:spLocks noChangeArrowheads="1"/>
          </p:cNvSpPr>
          <p:nvPr/>
        </p:nvSpPr>
        <p:spPr bwMode="auto">
          <a:xfrm>
            <a:off x="0" y="6804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Адильотарская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СОШ»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9" name="Рисунок 128"/>
          <p:cNvPicPr/>
          <p:nvPr/>
        </p:nvPicPr>
        <p:blipFill>
          <a:blip r:embed="rId2" cstate="print"/>
          <a:srcRect t="33308" r="18609" b="9818"/>
          <a:stretch>
            <a:fillRect/>
          </a:stretch>
        </p:blipFill>
        <p:spPr bwMode="auto">
          <a:xfrm>
            <a:off x="128465" y="980728"/>
            <a:ext cx="9777535" cy="4752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Picture 76"/>
          <p:cNvPicPr>
            <a:picLocks noChangeAspect="1" noChangeArrowheads="1"/>
          </p:cNvPicPr>
          <p:nvPr/>
        </p:nvPicPr>
        <p:blipFill>
          <a:blip r:embed="rId3" cstate="print"/>
          <a:srcRect l="15893" t="30143" r="7321" b="17000"/>
          <a:stretch>
            <a:fillRect/>
          </a:stretch>
        </p:blipFill>
        <p:spPr bwMode="auto">
          <a:xfrm>
            <a:off x="63411" y="188640"/>
            <a:ext cx="1145173" cy="553232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31" name="TextBox 36"/>
          <p:cNvSpPr txBox="1">
            <a:spLocks noChangeArrowheads="1"/>
          </p:cNvSpPr>
          <p:nvPr/>
        </p:nvSpPr>
        <p:spPr bwMode="auto">
          <a:xfrm>
            <a:off x="47955" y="908721"/>
            <a:ext cx="3392876" cy="1668092"/>
          </a:xfrm>
          <a:prstGeom prst="rect">
            <a:avLst/>
          </a:prstGeom>
          <a:solidFill>
            <a:srgbClr val="D9D9D9"/>
          </a:solidFill>
          <a:ln w="0">
            <a:solidFill>
              <a:schemeClr val="tx1"/>
            </a:solidFill>
            <a:miter lim="800000"/>
            <a:headEnd/>
            <a:tailEnd/>
          </a:ln>
        </p:spPr>
        <p:txBody>
          <a:bodyPr wrap="square" lIns="127954" tIns="63980" rIns="127954" bIns="63980">
            <a:spAutoFit/>
          </a:bodyPr>
          <a:lstStyle>
            <a:defPPr>
              <a:defRPr lang="ru-RU"/>
            </a:defPPr>
            <a:lvl1pPr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35000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276350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916113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555875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0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Общая характеристика населенного пункта:</a:t>
            </a:r>
          </a:p>
          <a:p>
            <a:pPr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 площадь территории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–2,38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км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 количество проживающего населения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– 1614  чел. </a:t>
            </a:r>
          </a:p>
          <a:p>
            <a:pPr lvl="0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 (из них детей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643) </a:t>
            </a: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количество домов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–183 (из них нежилых 0);</a:t>
            </a: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социально-значимых объектов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3;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котельных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– 0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д/к – 1</a:t>
            </a: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детский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сад –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школы –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2" name="Прямоугольник 131"/>
          <p:cNvSpPr/>
          <p:nvPr/>
        </p:nvSpPr>
        <p:spPr>
          <a:xfrm>
            <a:off x="6825210" y="4983328"/>
            <a:ext cx="3019058" cy="893944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00" b="1" u="sng" dirty="0" smtClean="0">
                <a:latin typeface="Times New Roman" pitchFamily="18" charset="0"/>
                <a:cs typeface="Times New Roman" pitchFamily="18" charset="0"/>
              </a:rPr>
              <a:t>Начальник РОВД по </a:t>
            </a:r>
            <a:r>
              <a:rPr lang="ru-RU" sz="1000" b="1" u="sng" dirty="0" err="1" smtClean="0">
                <a:latin typeface="Times New Roman" pitchFamily="18" charset="0"/>
                <a:cs typeface="Times New Roman" pitchFamily="18" charset="0"/>
              </a:rPr>
              <a:t>Хасапвюртовскому</a:t>
            </a:r>
            <a:r>
              <a:rPr lang="ru-RU" sz="1000" b="1" u="sng" dirty="0" smtClean="0">
                <a:latin typeface="Times New Roman" pitchFamily="18" charset="0"/>
                <a:cs typeface="Times New Roman" pitchFamily="18" charset="0"/>
              </a:rPr>
              <a:t> району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Алибеков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Арсланбек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Абдулмежидович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моб:8(928)947-25-37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раб:8(87234)3-10-11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Дежурная часть – 8(87234)3-10-11</a:t>
            </a:r>
          </a:p>
        </p:txBody>
      </p:sp>
      <p:sp>
        <p:nvSpPr>
          <p:cNvPr id="133" name="Прямоугольник 132"/>
          <p:cNvSpPr/>
          <p:nvPr/>
        </p:nvSpPr>
        <p:spPr>
          <a:xfrm>
            <a:off x="48815" y="2708920"/>
            <a:ext cx="2671941" cy="1174896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558800"/>
            <a:r>
              <a:rPr lang="ru-RU" sz="1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 «Хасавюртовская ЦРБ»  </a:t>
            </a:r>
          </a:p>
          <a:p>
            <a:pPr lvl="0" algn="ctr" defTabSz="558800"/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368122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РД г. Хасавюрт, ул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Алиева  21</a:t>
            </a:r>
          </a:p>
          <a:p>
            <a:pPr lvl="0" algn="ctr" defTabSz="558800"/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Главный врач –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Азаматов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А.М.</a:t>
            </a:r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defTabSz="558800"/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моб:8(928) 047-93-15</a:t>
            </a:r>
          </a:p>
          <a:p>
            <a:pPr algn="ctr" defTabSz="558800"/>
            <a:r>
              <a:rPr lang="ru-RU" sz="10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Телефон приемного </a:t>
            </a:r>
            <a:r>
              <a:rPr lang="ru-RU" sz="1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отделения</a:t>
            </a:r>
          </a:p>
          <a:p>
            <a:pPr lvl="0" algn="ctr" defTabSz="558800"/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8(87234)3-29-83</a:t>
            </a:r>
            <a:endParaRPr lang="ru-RU" sz="1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4" name="Прямоугольник 133"/>
          <p:cNvSpPr/>
          <p:nvPr/>
        </p:nvSpPr>
        <p:spPr>
          <a:xfrm>
            <a:off x="3" y="4797152"/>
            <a:ext cx="2030778" cy="1000173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00" b="1" u="sng" dirty="0">
                <a:latin typeface="Times New Roman" pitchFamily="18" charset="0"/>
                <a:cs typeface="Times New Roman" pitchFamily="18" charset="0"/>
              </a:rPr>
              <a:t>Начальник </a:t>
            </a:r>
            <a:r>
              <a:rPr lang="ru-RU" sz="1000" b="1" u="sng" dirty="0" smtClean="0">
                <a:latin typeface="Times New Roman" pitchFamily="18" charset="0"/>
                <a:cs typeface="Times New Roman" pitchFamily="18" charset="0"/>
              </a:rPr>
              <a:t>ПЧ-11                          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м-р в/с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Абдулаев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Шамиль Магомедович 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моб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: 8(929)279-66-66 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диспетчерская – 8(87234)2-13-78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                  8(8722)55-15-15</a:t>
            </a:r>
          </a:p>
        </p:txBody>
      </p:sp>
      <p:sp>
        <p:nvSpPr>
          <p:cNvPr id="135" name="Freeform 62"/>
          <p:cNvSpPr>
            <a:spLocks/>
          </p:cNvSpPr>
          <p:nvPr/>
        </p:nvSpPr>
        <p:spPr bwMode="auto">
          <a:xfrm>
            <a:off x="2147363" y="5131752"/>
            <a:ext cx="432049" cy="241687"/>
          </a:xfrm>
          <a:custGeom>
            <a:avLst/>
            <a:gdLst>
              <a:gd name="T0" fmla="*/ 0 w 291"/>
              <a:gd name="T1" fmla="*/ 0 h 159"/>
              <a:gd name="T2" fmla="*/ 0 w 291"/>
              <a:gd name="T3" fmla="*/ 2147483647 h 159"/>
              <a:gd name="T4" fmla="*/ 2147483647 w 291"/>
              <a:gd name="T5" fmla="*/ 2147483647 h 159"/>
              <a:gd name="T6" fmla="*/ 2147483647 w 291"/>
              <a:gd name="T7" fmla="*/ 2147483647 h 159"/>
              <a:gd name="T8" fmla="*/ 0 w 291"/>
              <a:gd name="T9" fmla="*/ 0 h 1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1"/>
              <a:gd name="T16" fmla="*/ 0 h 159"/>
              <a:gd name="T17" fmla="*/ 291 w 291"/>
              <a:gd name="T18" fmla="*/ 159 h 1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1" h="159">
                <a:moveTo>
                  <a:pt x="0" y="0"/>
                </a:moveTo>
                <a:lnTo>
                  <a:pt x="0" y="159"/>
                </a:lnTo>
                <a:lnTo>
                  <a:pt x="291" y="114"/>
                </a:lnTo>
                <a:lnTo>
                  <a:pt x="291" y="39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347" tIns="45674" rIns="91347" bIns="45674"/>
          <a:lstStyle/>
          <a:p>
            <a:pPr algn="ctr" defTabSz="912813">
              <a:defRPr/>
            </a:pPr>
            <a:endParaRPr lang="ru-RU" sz="2100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36" name="Text Box 63"/>
          <p:cNvSpPr txBox="1">
            <a:spLocks noChangeArrowheads="1"/>
          </p:cNvSpPr>
          <p:nvPr/>
        </p:nvSpPr>
        <p:spPr bwMode="auto">
          <a:xfrm>
            <a:off x="2144691" y="5157193"/>
            <a:ext cx="434716" cy="194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35324" rIns="0" bIns="35324" anchor="ctr">
            <a:spAutoFit/>
          </a:bodyPr>
          <a:lstStyle/>
          <a:p>
            <a:pPr algn="ctr" defTabSz="709613" eaLnBrk="0" hangingPunct="0">
              <a:defRPr/>
            </a:pPr>
            <a:r>
              <a:rPr lang="ru-RU" sz="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ПЧ - </a:t>
            </a:r>
            <a:r>
              <a:rPr lang="ru-RU" sz="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</a:t>
            </a:r>
            <a:endParaRPr lang="ru-RU" sz="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Line 58"/>
          <p:cNvSpPr>
            <a:spLocks noChangeShapeType="1"/>
          </p:cNvSpPr>
          <p:nvPr/>
        </p:nvSpPr>
        <p:spPr bwMode="auto">
          <a:xfrm>
            <a:off x="2154383" y="5123810"/>
            <a:ext cx="0" cy="439986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 type="none"/>
            <a:tailEnd type="oval"/>
          </a:ln>
        </p:spPr>
        <p:txBody>
          <a:bodyPr wrap="none" anchor="ctr"/>
          <a:lstStyle/>
          <a:p>
            <a:pPr>
              <a:defRPr/>
            </a:pPr>
            <a:endParaRPr lang="ru-RU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cxnSp>
        <p:nvCxnSpPr>
          <p:cNvPr id="138" name="Прямая со стрелкой 137"/>
          <p:cNvCxnSpPr/>
          <p:nvPr/>
        </p:nvCxnSpPr>
        <p:spPr>
          <a:xfrm flipH="1">
            <a:off x="2072688" y="3212976"/>
            <a:ext cx="2952327" cy="1816076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grpSp>
        <p:nvGrpSpPr>
          <p:cNvPr id="139" name="Group 53"/>
          <p:cNvGrpSpPr>
            <a:grpSpLocks/>
          </p:cNvGrpSpPr>
          <p:nvPr/>
        </p:nvGrpSpPr>
        <p:grpSpPr bwMode="auto">
          <a:xfrm>
            <a:off x="4016903" y="2492901"/>
            <a:ext cx="575901" cy="262255"/>
            <a:chOff x="2296" y="3988"/>
            <a:chExt cx="935" cy="246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grpSpPr>
        <p:sp>
          <p:nvSpPr>
            <p:cNvPr id="140" name="Rectangle 54"/>
            <p:cNvSpPr>
              <a:spLocks noChangeArrowheads="1"/>
            </p:cNvSpPr>
            <p:nvPr/>
          </p:nvSpPr>
          <p:spPr bwMode="auto">
            <a:xfrm>
              <a:off x="2702" y="3988"/>
              <a:ext cx="529" cy="246"/>
            </a:xfrm>
            <a:prstGeom prst="rect">
              <a:avLst/>
            </a:prstGeom>
            <a:grpFill/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689" tIns="12689" rIns="12689" bIns="12689" anchor="ctr"/>
            <a:lstStyle/>
            <a:p>
              <a:pPr algn="ctr" defTabSz="912703">
                <a:defRPr/>
              </a:pPr>
              <a:r>
                <a:rPr lang="ru-RU" sz="800" dirty="0" smtClean="0">
                  <a:latin typeface="Times New Roman" pitchFamily="18" charset="0"/>
                  <a:cs typeface="Times New Roman" pitchFamily="18" charset="0"/>
                </a:rPr>
                <a:t>ФАП</a:t>
              </a:r>
            </a:p>
            <a:p>
              <a:pPr algn="ctr" defTabSz="912703">
                <a:defRPr/>
              </a:pPr>
              <a:endParaRPr lang="ru-RU" sz="8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41" name="Group 56"/>
            <p:cNvGrpSpPr>
              <a:grpSpLocks/>
            </p:cNvGrpSpPr>
            <p:nvPr/>
          </p:nvGrpSpPr>
          <p:grpSpPr bwMode="auto">
            <a:xfrm>
              <a:off x="2296" y="4020"/>
              <a:ext cx="355" cy="82"/>
              <a:chOff x="161" y="1"/>
              <a:chExt cx="19678" cy="7779"/>
            </a:xfrm>
            <a:grpFill/>
          </p:grpSpPr>
          <p:sp>
            <p:nvSpPr>
              <p:cNvPr id="143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144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</p:grpSp>
      </p:grpSp>
      <p:cxnSp>
        <p:nvCxnSpPr>
          <p:cNvPr id="147" name="Прямая со стрелкой 146"/>
          <p:cNvCxnSpPr/>
          <p:nvPr/>
        </p:nvCxnSpPr>
        <p:spPr>
          <a:xfrm>
            <a:off x="5601072" y="3501009"/>
            <a:ext cx="1152128" cy="1440160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5007" y="2780928"/>
            <a:ext cx="576065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2" name="Rectangle 54"/>
          <p:cNvSpPr>
            <a:spLocks noChangeArrowheads="1"/>
          </p:cNvSpPr>
          <p:nvPr/>
        </p:nvSpPr>
        <p:spPr bwMode="auto">
          <a:xfrm>
            <a:off x="4808983" y="2276877"/>
            <a:ext cx="1008112" cy="478279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lIns="12689" tIns="12689" rIns="12689" bIns="12689" anchor="ctr"/>
          <a:lstStyle/>
          <a:p>
            <a:pPr algn="ctr" defTabSz="912703">
              <a:defRPr/>
            </a:pP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Адильотарская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СОШ</a:t>
            </a:r>
          </a:p>
          <a:p>
            <a:pPr algn="ctr" defTabSz="912703">
              <a:defRPr/>
            </a:pP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3" name="Прямая со стрелкой 152"/>
          <p:cNvCxnSpPr>
            <a:stCxn id="1027" idx="3"/>
          </p:cNvCxnSpPr>
          <p:nvPr/>
        </p:nvCxnSpPr>
        <p:spPr>
          <a:xfrm flipV="1">
            <a:off x="4605065" y="3068965"/>
            <a:ext cx="419943" cy="2431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32927" y="2780928"/>
            <a:ext cx="372145" cy="580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8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29063" y="1628800"/>
            <a:ext cx="642942" cy="426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9" name="Rectangle 54"/>
          <p:cNvSpPr>
            <a:spLocks noChangeArrowheads="1"/>
          </p:cNvSpPr>
          <p:nvPr/>
        </p:nvSpPr>
        <p:spPr bwMode="auto">
          <a:xfrm>
            <a:off x="5313040" y="1078518"/>
            <a:ext cx="1008112" cy="478279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lIns="12689" tIns="12689" rIns="12689" bIns="12689" anchor="ctr"/>
          <a:lstStyle/>
          <a:p>
            <a:pPr algn="ctr" defTabSz="912703"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Администрация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с.Адильотар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912703">
              <a:defRPr/>
            </a:pP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0" name="Прямая со стрелкой 159"/>
          <p:cNvCxnSpPr/>
          <p:nvPr/>
        </p:nvCxnSpPr>
        <p:spPr>
          <a:xfrm flipV="1">
            <a:off x="5601072" y="2132856"/>
            <a:ext cx="504056" cy="1080120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162" name="Прямоугольник 161"/>
          <p:cNvSpPr/>
          <p:nvPr/>
        </p:nvSpPr>
        <p:spPr>
          <a:xfrm rot="19574491">
            <a:off x="2953051" y="4057410"/>
            <a:ext cx="572950" cy="214314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28 км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" name="Прямоугольник 162"/>
          <p:cNvSpPr/>
          <p:nvPr/>
        </p:nvSpPr>
        <p:spPr>
          <a:xfrm rot="3064547">
            <a:off x="5937993" y="3911720"/>
            <a:ext cx="572950" cy="214314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25км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" name="Прямоугольник 163"/>
          <p:cNvSpPr/>
          <p:nvPr/>
        </p:nvSpPr>
        <p:spPr>
          <a:xfrm rot="17878740">
            <a:off x="5733637" y="2576761"/>
            <a:ext cx="572950" cy="214314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75м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" name="Прямоугольник 164"/>
          <p:cNvSpPr/>
          <p:nvPr/>
        </p:nvSpPr>
        <p:spPr>
          <a:xfrm>
            <a:off x="4520952" y="3284985"/>
            <a:ext cx="572950" cy="214314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47 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507633">
            <a:off x="6681191" y="980728"/>
            <a:ext cx="57606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4"/>
          <p:cNvSpPr txBox="1">
            <a:spLocks noChangeArrowheads="1"/>
          </p:cNvSpPr>
          <p:nvPr/>
        </p:nvSpPr>
        <p:spPr bwMode="auto">
          <a:xfrm>
            <a:off x="0" y="6804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 «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Адильотарская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СОШ»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3" name="Прямая соединительная линия 132"/>
          <p:cNvCxnSpPr/>
          <p:nvPr/>
        </p:nvCxnSpPr>
        <p:spPr>
          <a:xfrm>
            <a:off x="9561512" y="1700809"/>
            <a:ext cx="0" cy="4392488"/>
          </a:xfrm>
          <a:prstGeom prst="line">
            <a:avLst/>
          </a:prstGeom>
          <a:ln w="203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я соединительная линия 134"/>
          <p:cNvCxnSpPr/>
          <p:nvPr/>
        </p:nvCxnSpPr>
        <p:spPr>
          <a:xfrm>
            <a:off x="344488" y="1700809"/>
            <a:ext cx="0" cy="4392488"/>
          </a:xfrm>
          <a:prstGeom prst="line">
            <a:avLst/>
          </a:prstGeom>
          <a:ln w="203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единительная линия 135"/>
          <p:cNvCxnSpPr/>
          <p:nvPr/>
        </p:nvCxnSpPr>
        <p:spPr>
          <a:xfrm>
            <a:off x="272480" y="1772816"/>
            <a:ext cx="9361040" cy="0"/>
          </a:xfrm>
          <a:prstGeom prst="line">
            <a:avLst/>
          </a:prstGeom>
          <a:ln w="203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Прямая соединительная линия 138"/>
          <p:cNvCxnSpPr/>
          <p:nvPr/>
        </p:nvCxnSpPr>
        <p:spPr>
          <a:xfrm>
            <a:off x="272480" y="6021288"/>
            <a:ext cx="9361040" cy="0"/>
          </a:xfrm>
          <a:prstGeom prst="line">
            <a:avLst/>
          </a:prstGeom>
          <a:ln w="203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4487" y="980728"/>
            <a:ext cx="57606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0712" y="1988840"/>
            <a:ext cx="3744416" cy="881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9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0720" y="4077072"/>
            <a:ext cx="3744415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2" name="Прямоугольник 151"/>
          <p:cNvSpPr/>
          <p:nvPr/>
        </p:nvSpPr>
        <p:spPr>
          <a:xfrm>
            <a:off x="3512848" y="2276872"/>
            <a:ext cx="11074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1- корпус</a:t>
            </a:r>
            <a:endParaRPr lang="ru-RU" dirty="0"/>
          </a:p>
        </p:txBody>
      </p:sp>
      <p:sp>
        <p:nvSpPr>
          <p:cNvPr id="153" name="Прямоугольник 152"/>
          <p:cNvSpPr/>
          <p:nvPr/>
        </p:nvSpPr>
        <p:spPr>
          <a:xfrm>
            <a:off x="3584855" y="4797152"/>
            <a:ext cx="11074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2- корпус</a:t>
            </a:r>
            <a:endParaRPr lang="ru-RU" dirty="0"/>
          </a:p>
        </p:txBody>
      </p:sp>
      <p:sp>
        <p:nvSpPr>
          <p:cNvPr id="154" name="Прямоугольник 153"/>
          <p:cNvSpPr/>
          <p:nvPr/>
        </p:nvSpPr>
        <p:spPr>
          <a:xfrm rot="5400000">
            <a:off x="5853100" y="2312876"/>
            <a:ext cx="3816424" cy="3168351"/>
          </a:xfrm>
          <a:prstGeom prst="rect">
            <a:avLst/>
          </a:prstGeom>
          <a:pattFill prst="dashUpDiag">
            <a:fgClr>
              <a:srgbClr val="00B050"/>
            </a:fgClr>
            <a:bgClr>
              <a:schemeClr val="bg1"/>
            </a:bgClr>
          </a:patt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5" name="Прямоугольник 154"/>
          <p:cNvSpPr/>
          <p:nvPr/>
        </p:nvSpPr>
        <p:spPr>
          <a:xfrm rot="5400000">
            <a:off x="-91752" y="3505200"/>
            <a:ext cx="2952328" cy="1791816"/>
          </a:xfrm>
          <a:prstGeom prst="rect">
            <a:avLst/>
          </a:prstGeom>
          <a:pattFill prst="dashUpDiag">
            <a:fgClr>
              <a:srgbClr val="00B050"/>
            </a:fgClr>
            <a:bgClr>
              <a:schemeClr val="bg1"/>
            </a:bgClr>
          </a:patt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6" name="Прямоугольник 155"/>
          <p:cNvSpPr/>
          <p:nvPr/>
        </p:nvSpPr>
        <p:spPr>
          <a:xfrm>
            <a:off x="920552" y="3356997"/>
            <a:ext cx="11521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ПВ-1                                 50 куб .м.</a:t>
            </a:r>
            <a:endParaRPr lang="ru-RU" dirty="0"/>
          </a:p>
        </p:txBody>
      </p:sp>
      <p:sp>
        <p:nvSpPr>
          <p:cNvPr id="157" name="Прямоугольник 156"/>
          <p:cNvSpPr/>
          <p:nvPr/>
        </p:nvSpPr>
        <p:spPr>
          <a:xfrm>
            <a:off x="2288712" y="2996952"/>
            <a:ext cx="3888431" cy="927720"/>
          </a:xfrm>
          <a:prstGeom prst="rect">
            <a:avLst/>
          </a:prstGeom>
          <a:pattFill prst="dashUpDiag">
            <a:fgClr>
              <a:srgbClr val="00B050"/>
            </a:fgClr>
            <a:bgClr>
              <a:schemeClr val="bg1"/>
            </a:bgClr>
          </a:patt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8" name="Прямоугольник 157"/>
          <p:cNvSpPr/>
          <p:nvPr/>
        </p:nvSpPr>
        <p:spPr>
          <a:xfrm>
            <a:off x="488504" y="1988840"/>
            <a:ext cx="1800200" cy="927720"/>
          </a:xfrm>
          <a:prstGeom prst="rect">
            <a:avLst/>
          </a:prstGeom>
          <a:pattFill prst="dashUpDiag">
            <a:fgClr>
              <a:srgbClr val="00B050"/>
            </a:fgClr>
            <a:bgClr>
              <a:schemeClr val="bg1"/>
            </a:bgClr>
          </a:patt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100572" y="3176977"/>
            <a:ext cx="720080" cy="1080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0" name="Прямоугольник 159"/>
          <p:cNvSpPr/>
          <p:nvPr/>
        </p:nvSpPr>
        <p:spPr>
          <a:xfrm>
            <a:off x="920552" y="3429005"/>
            <a:ext cx="11521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ПВ-1                                 50 куб .м.</a:t>
            </a:r>
            <a:endParaRPr lang="ru-RU" dirty="0"/>
          </a:p>
        </p:txBody>
      </p:sp>
      <p:sp>
        <p:nvSpPr>
          <p:cNvPr id="161" name="Прямоугольник 160"/>
          <p:cNvSpPr/>
          <p:nvPr/>
        </p:nvSpPr>
        <p:spPr>
          <a:xfrm>
            <a:off x="3800872" y="1124744"/>
            <a:ext cx="9672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УЛИЦА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4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 «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Адильотарская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СОШ»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йнудин\Desktop\IMG_94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282" y="1071547"/>
            <a:ext cx="8968814" cy="5500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4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 «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Адильотарская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СОШ»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Айнудин\Desktop\IMG_94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71" y="1142984"/>
            <a:ext cx="9358378" cy="55721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16192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1400" dirty="0" smtClean="0">
                <a:solidFill>
                  <a:prstClr val="black"/>
                </a:solidFill>
                <a:cs typeface="Times New Roman" pitchFamily="18" charset="0"/>
              </a:rPr>
              <a:t>ПАСПОРТ ОБЪЕКТА МИНИСТЕРСТВА ОБРАЗОВАНИЯ РД</a:t>
            </a:r>
            <a:br>
              <a:rPr lang="ru-RU" sz="1400" dirty="0" smtClean="0">
                <a:solidFill>
                  <a:prstClr val="black"/>
                </a:solidFill>
                <a:cs typeface="Times New Roman" pitchFamily="18" charset="0"/>
              </a:rPr>
            </a:br>
            <a:r>
              <a:rPr lang="ru-RU" sz="1400" u="sng" dirty="0" smtClean="0">
                <a:solidFill>
                  <a:prstClr val="black"/>
                </a:solidFill>
                <a:cs typeface="Times New Roman" pitchFamily="18" charset="0"/>
              </a:rPr>
              <a:t>МКОУ  « </a:t>
            </a:r>
            <a:r>
              <a:rPr lang="ru-RU" sz="1400" u="sng" dirty="0" err="1" smtClean="0">
                <a:solidFill>
                  <a:prstClr val="black"/>
                </a:solidFill>
                <a:cs typeface="Times New Roman" pitchFamily="18" charset="0"/>
              </a:rPr>
              <a:t>Адильотарская</a:t>
            </a:r>
            <a:r>
              <a:rPr lang="ru-RU" sz="1400" u="sng" dirty="0" smtClean="0">
                <a:solidFill>
                  <a:prstClr val="black"/>
                </a:solidFill>
                <a:cs typeface="Times New Roman" pitchFamily="18" charset="0"/>
              </a:rPr>
              <a:t>  СОШ»</a:t>
            </a:r>
            <a:br>
              <a:rPr lang="ru-RU" sz="1400" u="sng" dirty="0" smtClean="0">
                <a:solidFill>
                  <a:prstClr val="black"/>
                </a:solidFill>
                <a:cs typeface="Times New Roman" pitchFamily="18" charset="0"/>
              </a:rPr>
            </a:br>
            <a:r>
              <a:rPr lang="ru-RU" sz="1400" dirty="0" smtClean="0">
                <a:solidFill>
                  <a:srgbClr val="0000FF"/>
                </a:solidFill>
                <a:cs typeface="Times New Roman" pitchFamily="18" charset="0"/>
              </a:rPr>
              <a:t>(план эвакуации)</a:t>
            </a:r>
            <a:br>
              <a:rPr lang="ru-RU" sz="1400" dirty="0" smtClean="0">
                <a:solidFill>
                  <a:srgbClr val="0000FF"/>
                </a:solidFill>
                <a:cs typeface="Times New Roman" pitchFamily="18" charset="0"/>
              </a:rPr>
            </a:br>
            <a:endParaRPr lang="ru-RU" sz="1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Айнудин\Desktop\IMG_94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68" y="1142984"/>
            <a:ext cx="9286940" cy="52864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4022</TotalTime>
  <Words>1088</Words>
  <Application>Microsoft Office PowerPoint</Application>
  <PresentationFormat>Лист A4 (210x297 мм)</PresentationFormat>
  <Paragraphs>382</Paragraphs>
  <Slides>16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ПАСПОРТ ОБЪЕКТА МИНИСТЕРСТВА ОБРАЗОВАНИЯ РД МКОУ  « Адильотарская  СОШ» (план эвакуации) 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МЧС</dc:creator>
  <cp:lastModifiedBy>Umar-PC</cp:lastModifiedBy>
  <cp:revision>372</cp:revision>
  <dcterms:modified xsi:type="dcterms:W3CDTF">2018-01-12T13:22:08Z</dcterms:modified>
</cp:coreProperties>
</file>